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Default Extension="pdf" ContentType="application/pdf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14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3D8DA-CA64-B345-AB04-BF72FE18F9C8}" type="datetimeFigureOut">
              <a:rPr lang="en-US" smtClean="0"/>
              <a:t>3/5/09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1EC21-4C2F-3F44-B914-FB48D61884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45AE6-C0FC-D740-A787-C02D79F60AFD}" type="datetimeFigureOut">
              <a:rPr lang="en-US" smtClean="0"/>
              <a:t>3/5/09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33658-62D6-494C-8256-8DE5D77B0E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53919-6A2D-0E4E-A8DB-28080540CA90}" type="datetimeFigureOut">
              <a:rPr lang="en-US" smtClean="0"/>
              <a:t>3/5/09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3EC43-C053-2545-9074-42F6105381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df"/><Relationship Id="rId5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arly_leaf_damage2.jpg"/>
          <p:cNvPicPr>
            <a:picLocks noChangeAspect="1"/>
          </p:cNvPicPr>
          <p:nvPr/>
        </p:nvPicPr>
        <p:blipFill>
          <a:blip r:embed="rId2">
            <a:alphaModFix amt="44000"/>
            <a:lum contrast="4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Integrated Pest Management (IPM)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1600" y="52578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Marker Felt"/>
                <a:cs typeface="Marker Felt"/>
              </a:rPr>
              <a:t>By: Carolyn Sears</a:t>
            </a:r>
          </a:p>
          <a:p>
            <a:pPr algn="ctr"/>
            <a:r>
              <a:rPr lang="en-US" sz="2000" dirty="0" smtClean="0">
                <a:latin typeface="Marker Felt"/>
                <a:cs typeface="Marker Felt"/>
              </a:rPr>
              <a:t> pd. 9</a:t>
            </a:r>
            <a:endParaRPr lang="en-US" sz="2000" dirty="0">
              <a:latin typeface="Marker Felt"/>
              <a:cs typeface="Marker Fe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st managemen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2201091"/>
            <a:ext cx="4552844" cy="46569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So… </a:t>
            </a:r>
            <a:r>
              <a:rPr lang="en-US" i="1" dirty="0" smtClean="0">
                <a:latin typeface="Chalkboard"/>
                <a:cs typeface="Chalkboard"/>
              </a:rPr>
              <a:t>What Is IPM?</a:t>
            </a:r>
            <a:endParaRPr lang="en-US" i="1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An effective, eco-friendly way to control the pest population with the least possible damage.</a:t>
            </a:r>
          </a:p>
          <a:p>
            <a:r>
              <a:rPr lang="en-US" dirty="0" smtClean="0">
                <a:latin typeface="Chalkboard"/>
                <a:cs typeface="Chalkboard"/>
              </a:rPr>
              <a:t>Based on: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Life cycles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Interaction with the                environment</a:t>
            </a:r>
          </a:p>
          <a:p>
            <a:pPr lvl="1">
              <a:buNone/>
            </a:pPr>
            <a:endParaRPr lang="en-US" dirty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i="1" dirty="0" smtClean="0">
                <a:latin typeface="Handwriting - Dakota"/>
                <a:cs typeface="Handwriting - Dakota"/>
              </a:rPr>
              <a:t>Fantastic</a:t>
            </a:r>
            <a:r>
              <a:rPr lang="en-US" sz="4000" b="1" dirty="0" smtClean="0">
                <a:latin typeface="Handwriting - Dakota"/>
                <a:cs typeface="Handwriting - Dakota"/>
              </a:rPr>
              <a:t>, but where can it be used?</a:t>
            </a:r>
            <a:endParaRPr lang="en-US" sz="4000" b="1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Agricultural and non-agricultural settings:</a:t>
            </a:r>
          </a:p>
          <a:p>
            <a:pPr lvl="1"/>
            <a:r>
              <a:rPr lang="en-US" dirty="0" smtClean="0">
                <a:latin typeface="Handwriting - Dakota"/>
                <a:cs typeface="Handwriting - Dakota"/>
              </a:rPr>
              <a:t>Household</a:t>
            </a:r>
          </a:p>
          <a:p>
            <a:pPr lvl="1"/>
            <a:r>
              <a:rPr lang="en-US" dirty="0" smtClean="0">
                <a:latin typeface="Handwriting - Dakota"/>
                <a:cs typeface="Handwriting - Dakota"/>
              </a:rPr>
              <a:t>Garden</a:t>
            </a:r>
          </a:p>
          <a:p>
            <a:pPr lvl="1"/>
            <a:r>
              <a:rPr lang="en-US" dirty="0" smtClean="0">
                <a:latin typeface="Handwriting - Dakota"/>
                <a:cs typeface="Handwriting - Dakota"/>
              </a:rPr>
              <a:t>Workplace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0"/>
            <a:ext cx="1865312" cy="15811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477000" y="2514600"/>
            <a:ext cx="2422525" cy="24478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779364"/>
            <a:ext cx="1981200" cy="20786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4057317"/>
            <a:ext cx="2675393" cy="18103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BCO_Pests.jpg"/>
          <p:cNvPicPr>
            <a:picLocks noChangeAspect="1"/>
          </p:cNvPicPr>
          <p:nvPr/>
        </p:nvPicPr>
        <p:blipFill>
          <a:blip r:embed="rId2">
            <a:alphaModFix amt="3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Geneva"/>
                <a:cs typeface="Geneva"/>
              </a:rPr>
              <a:t>How?</a:t>
            </a:r>
            <a:endParaRPr lang="en-US" b="1" dirty="0">
              <a:latin typeface="Geneva"/>
              <a:cs typeface="Genev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52117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Geneva"/>
                <a:cs typeface="Geneva"/>
              </a:rPr>
              <a:t>4 Steps: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n>
                  <a:solidFill>
                    <a:schemeClr val="tx1"/>
                  </a:solidFill>
                </a:ln>
                <a:latin typeface="Geneva"/>
                <a:cs typeface="Geneva"/>
              </a:rPr>
              <a:t>Set Action Threshold</a:t>
            </a:r>
          </a:p>
          <a:p>
            <a:pPr marL="1371600" lvl="2" indent="-514350">
              <a:buFont typeface="Wingdings" charset="2"/>
              <a:buChar char="ü"/>
            </a:pPr>
            <a:r>
              <a:rPr lang="en-US" dirty="0" smtClean="0">
                <a:ln>
                  <a:solidFill>
                    <a:schemeClr val="tx1"/>
                  </a:solidFill>
                </a:ln>
                <a:latin typeface="Geneva"/>
                <a:cs typeface="Geneva"/>
              </a:rPr>
              <a:t>Populations and Environmental Conditions</a:t>
            </a:r>
            <a:endParaRPr lang="en-US" dirty="0" smtClean="0">
              <a:ln>
                <a:solidFill>
                  <a:schemeClr val="tx1"/>
                </a:solidFill>
              </a:ln>
              <a:latin typeface="Geneva"/>
              <a:cs typeface="Geneva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n>
                  <a:solidFill>
                    <a:schemeClr val="tx1"/>
                  </a:solidFill>
                </a:ln>
                <a:latin typeface="Geneva"/>
                <a:cs typeface="Geneva"/>
              </a:rPr>
              <a:t>Monitor/Identify</a:t>
            </a:r>
          </a:p>
          <a:p>
            <a:pPr marL="1371600" lvl="2" indent="-514350">
              <a:buFont typeface="Wingdings" charset="2"/>
              <a:buChar char="ü"/>
            </a:pPr>
            <a:r>
              <a:rPr lang="en-US" dirty="0" smtClean="0">
                <a:ln>
                  <a:solidFill>
                    <a:schemeClr val="tx1"/>
                  </a:solidFill>
                </a:ln>
                <a:latin typeface="Geneva"/>
                <a:cs typeface="Geneva"/>
              </a:rPr>
              <a:t>Not all are bad</a:t>
            </a:r>
          </a:p>
          <a:p>
            <a:pPr marL="1371600" lvl="2" indent="-514350">
              <a:buFont typeface="Wingdings" charset="2"/>
              <a:buChar char="ü"/>
            </a:pPr>
            <a:r>
              <a:rPr lang="en-US" dirty="0" smtClean="0">
                <a:ln>
                  <a:solidFill>
                    <a:schemeClr val="tx1"/>
                  </a:solidFill>
                </a:ln>
                <a:latin typeface="Geneva"/>
                <a:cs typeface="Geneva"/>
              </a:rPr>
              <a:t>Pesticides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n>
                  <a:solidFill>
                    <a:schemeClr val="tx1"/>
                  </a:solidFill>
                </a:ln>
                <a:latin typeface="Geneva"/>
                <a:cs typeface="Geneva"/>
              </a:rPr>
              <a:t>Prevention</a:t>
            </a:r>
          </a:p>
          <a:p>
            <a:pPr marL="1371600" lvl="2" indent="-514350">
              <a:buFont typeface="Wingdings" charset="2"/>
              <a:buChar char="ü"/>
            </a:pPr>
            <a:r>
              <a:rPr lang="en-US" dirty="0" smtClean="0">
                <a:ln>
                  <a:solidFill>
                    <a:schemeClr val="tx1"/>
                  </a:solidFill>
                </a:ln>
                <a:latin typeface="Geneva"/>
                <a:cs typeface="Geneva"/>
              </a:rPr>
              <a:t>Crop rotation, pest free-root stock &amp; resistant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n>
                  <a:solidFill>
                    <a:schemeClr val="tx1"/>
                  </a:solidFill>
                </a:ln>
                <a:latin typeface="Geneva"/>
                <a:cs typeface="Geneva"/>
              </a:rPr>
              <a:t>Control</a:t>
            </a:r>
          </a:p>
          <a:p>
            <a:pPr marL="1371600" lvl="2" indent="-514350">
              <a:buFont typeface="Wingdings" charset="2"/>
              <a:buChar char="ü"/>
            </a:pPr>
            <a:r>
              <a:rPr lang="en-US" dirty="0" smtClean="0">
                <a:solidFill>
                  <a:srgbClr val="000000"/>
                </a:solidFill>
                <a:latin typeface="Geneva"/>
                <a:cs typeface="Geneva"/>
              </a:rPr>
              <a:t>Pheromones</a:t>
            </a:r>
          </a:p>
          <a:p>
            <a:pPr marL="1371600" lvl="2" indent="-514350">
              <a:buFont typeface="Wingdings" charset="2"/>
              <a:buChar char="ü"/>
            </a:pPr>
            <a:r>
              <a:rPr lang="en-US" dirty="0" smtClean="0">
                <a:solidFill>
                  <a:srgbClr val="000000"/>
                </a:solidFill>
                <a:latin typeface="Geneva"/>
                <a:cs typeface="Geneva"/>
              </a:rPr>
              <a:t>Mechanical control</a:t>
            </a:r>
          </a:p>
          <a:p>
            <a:pPr marL="1371600" lvl="2" indent="-514350">
              <a:buFont typeface="Wingdings" charset="2"/>
              <a:buChar char="ü"/>
            </a:pPr>
            <a:r>
              <a:rPr lang="en-US" dirty="0" smtClean="0">
                <a:solidFill>
                  <a:srgbClr val="000000"/>
                </a:solidFill>
                <a:latin typeface="Geneva"/>
                <a:cs typeface="Geneva"/>
              </a:rPr>
              <a:t>Pesticides</a:t>
            </a:r>
            <a:endParaRPr lang="en-US" dirty="0">
              <a:solidFill>
                <a:srgbClr val="000000"/>
              </a:solidFill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dy bu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Papyrus"/>
                <a:cs typeface="Papyrus"/>
              </a:rPr>
              <a:t>Examples, Examples, Examples</a:t>
            </a:r>
            <a:endParaRPr lang="en-US" dirty="0">
              <a:solidFill>
                <a:schemeClr val="bg2"/>
              </a:solidFill>
              <a:latin typeface="Papyrus"/>
              <a:cs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  <a:latin typeface="Papyrus"/>
                <a:cs typeface="Papyrus"/>
              </a:rPr>
              <a:t>Beneficial insects:</a:t>
            </a:r>
          </a:p>
          <a:p>
            <a:pPr lvl="1"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  <a:latin typeface="Papyrus"/>
                <a:cs typeface="Papyrus"/>
              </a:rPr>
              <a:t>Lady bugs</a:t>
            </a:r>
          </a:p>
          <a:p>
            <a:pPr lvl="1"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  <a:latin typeface="Papyrus"/>
                <a:cs typeface="Papyrus"/>
              </a:rPr>
              <a:t>Praying Mantis</a:t>
            </a:r>
          </a:p>
          <a:p>
            <a:pPr lvl="1"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  <a:latin typeface="Papyrus"/>
                <a:cs typeface="Papyrus"/>
              </a:rPr>
              <a:t>Mason Bee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  <a:latin typeface="Papyrus"/>
                <a:cs typeface="Papyrus"/>
              </a:rPr>
              <a:t>Bad insects:</a:t>
            </a:r>
          </a:p>
          <a:p>
            <a:pPr lvl="1"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  <a:latin typeface="Papyrus"/>
                <a:cs typeface="Papyrus"/>
              </a:rPr>
              <a:t>Fruit worms</a:t>
            </a:r>
          </a:p>
          <a:p>
            <a:pPr lvl="1"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  <a:latin typeface="Papyrus"/>
                <a:cs typeface="Papyrus"/>
              </a:rPr>
              <a:t>Mites 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chemeClr val="bg2"/>
                </a:solidFill>
                <a:latin typeface="Papyrus"/>
                <a:cs typeface="Papyrus"/>
              </a:rPr>
              <a:t>H</a:t>
            </a:r>
            <a:r>
              <a:rPr lang="en-US" dirty="0" smtClean="0">
                <a:solidFill>
                  <a:schemeClr val="bg2"/>
                </a:solidFill>
                <a:latin typeface="Papyrus"/>
                <a:cs typeface="Papyrus"/>
              </a:rPr>
              <a:t>orse flies</a:t>
            </a:r>
          </a:p>
          <a:p>
            <a:pPr lvl="1"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  <a:latin typeface="Papyrus"/>
                <a:cs typeface="Papyrus"/>
              </a:rPr>
              <a:t> Fleas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  <a:latin typeface="Comic Sans MS"/>
                <a:cs typeface="Comic Sans MS"/>
              </a:rPr>
              <a:t>Advantages</a:t>
            </a:r>
            <a:r>
              <a:rPr lang="en-US" dirty="0" smtClean="0">
                <a:latin typeface="Comic Sans MS"/>
                <a:cs typeface="Comic Sans MS"/>
              </a:rPr>
              <a:t> 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Increased yield with less production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Better eco-system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Organic Produce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Little skill, equipment,</a:t>
            </a:r>
          </a:p>
          <a:p>
            <a:pPr>
              <a:buNone/>
            </a:pPr>
            <a:r>
              <a:rPr lang="en-US" dirty="0" smtClean="0">
                <a:solidFill>
                  <a:srgbClr val="800000"/>
                </a:solidFill>
              </a:rPr>
              <a:t>    risk, and costs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think-positi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200400"/>
            <a:ext cx="45720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Developmental labor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What works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Set traps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Monitor Crops</a:t>
            </a:r>
          </a:p>
          <a:p>
            <a:r>
              <a:rPr lang="en-US" dirty="0" smtClean="0"/>
              <a:t>Background knowledge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disadvant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1600200"/>
            <a:ext cx="2971800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uestio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450" y="3022600"/>
            <a:ext cx="2876550" cy="3835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tencil"/>
                <a:cs typeface="Stencil"/>
              </a:rPr>
              <a:t>Sources</a:t>
            </a:r>
            <a:endParaRPr lang="en-US" dirty="0">
              <a:latin typeface="Stencil"/>
              <a:cs typeface="Stenci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www.fao.org/sd/teca/tools/lst/LSTP5_en.html</a:t>
            </a:r>
          </a:p>
          <a:p>
            <a:pPr>
              <a:buNone/>
            </a:pPr>
            <a:r>
              <a:rPr lang="en-US" dirty="0" err="1" smtClean="0"/>
              <a:t>www.scionline.org/index.php/Integrated_Pest_Control#Methods_and_Applications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www.team.ard.usda.gov/ipm.html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203</Words>
  <Application>Microsoft Macintosh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Integrated Pest Management (IPM)</vt:lpstr>
      <vt:lpstr>So… What Is IPM?</vt:lpstr>
      <vt:lpstr>Fantastic, but where can it be used?</vt:lpstr>
      <vt:lpstr>How?</vt:lpstr>
      <vt:lpstr>Examples, Examples, Examples</vt:lpstr>
      <vt:lpstr>Advantages </vt:lpstr>
      <vt:lpstr>Disadvantages</vt:lpstr>
      <vt:lpstr>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Pest Management (IPM)</dc:title>
  <dc:creator>Carolyn Sears</dc:creator>
  <cp:lastModifiedBy>Carolyn Sears</cp:lastModifiedBy>
  <cp:revision>2</cp:revision>
  <dcterms:created xsi:type="dcterms:W3CDTF">2009-03-05T22:15:25Z</dcterms:created>
  <dcterms:modified xsi:type="dcterms:W3CDTF">2009-03-06T00:49:25Z</dcterms:modified>
</cp:coreProperties>
</file>